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notesMasterIdLst>
    <p:notesMasterId r:id="rId2"/>
  </p:notesMasterIdLst>
  <p:sldIdLst>
    <p:sldId id="387" r:id="rId3"/>
    <p:sldId id="388" r:id="rId4"/>
    <p:sldId id="389" r:id="rId5"/>
    <p:sldId id="392" r:id="rId6"/>
    <p:sldId id="398" r:id="rId7"/>
    <p:sldId id="420" r:id="rId8"/>
    <p:sldId id="405" r:id="rId9"/>
    <p:sldId id="406" r:id="rId10"/>
    <p:sldId id="412" r:id="rId11"/>
    <p:sldId id="416" r:id="rId12"/>
    <p:sldId id="421" r:id="rId13"/>
    <p:sldId id="422" r:id="rId14"/>
    <p:sldId id="423" r:id="rId15"/>
    <p:sldId id="414" r:id="rId16"/>
    <p:sldId id="428" r:id="rId17"/>
    <p:sldId id="425" r:id="rId18"/>
    <p:sldId id="426" r:id="rId19"/>
    <p:sldId id="427" r:id="rId20"/>
    <p:sldId id="429" r:id="rId21"/>
    <p:sldId id="424" r:id="rId22"/>
    <p:sldId id="419" r:id="rId23"/>
    <p:sldId id="415" r:id="rId24"/>
    <p:sldId id="395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강식 신" initials="강신" lastIdx="1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7243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66" y="15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commentAuthors" Target="commentAuthors.xml"  /><Relationship Id="rId27" Type="http://schemas.openxmlformats.org/officeDocument/2006/relationships/presProps" Target="presProps.xml"  /><Relationship Id="rId28" Type="http://schemas.openxmlformats.org/officeDocument/2006/relationships/viewProps" Target="viewProps.xml"  /><Relationship Id="rId29" Type="http://schemas.openxmlformats.org/officeDocument/2006/relationships/theme" Target="theme/theme1.xml"  /><Relationship Id="rId3" Type="http://schemas.openxmlformats.org/officeDocument/2006/relationships/slide" Target="slides/slide1.xml"  /><Relationship Id="rId30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나눔스퀘어"/>
                <a:ea typeface="나눔스퀘어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나눔스퀘어"/>
                <a:ea typeface="나눔스퀘어"/>
              </a:defRPr>
            </a:lvl1pPr>
          </a:lstStyle>
          <a:p>
            <a:pPr lvl="0">
              <a:defRPr/>
            </a:pPr>
            <a:fld id="{5E59BD3C-3ABD-44C3-AA06-FEA6769347F0}" type="datetime1">
              <a:rPr lang="ko-KR" altLang="en-US"/>
              <a:pPr lvl="0">
                <a:defRPr/>
              </a:pPr>
              <a:t>2023-11-28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나눔스퀘어"/>
                <a:ea typeface="나눔스퀘어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나눔스퀘어"/>
                <a:ea typeface="나눔스퀘어"/>
              </a:defRPr>
            </a:lvl1pPr>
          </a:lstStyle>
          <a:p>
            <a:pPr lvl="0">
              <a:defRPr/>
            </a:pPr>
            <a:fld id="{1A402C31-7BFE-487E-88A3-FAA167FFD511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"/>
        <a:ea typeface="나눔스퀘어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"/>
        <a:ea typeface="나눔스퀘어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"/>
        <a:ea typeface="나눔스퀘어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"/>
        <a:ea typeface="나눔스퀘어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"/>
        <a:ea typeface="나눔스퀘어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FCB27-850B-4730-B360-1E246B961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9B4069-0008-4EB2-AB34-5A6C677C7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CD2218-96E8-4CDB-91E6-CE72FDB24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E4C2E6-DD9F-4FCE-A67C-DD6F2C1B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16144-D899-47DA-A3DC-B2F1C3387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121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74106-2604-4533-B6D0-81CF02B83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A519D3-A4D9-46F7-8E5E-2CD8A2C82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A76241-29BF-416E-873F-44492C9D9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D36720-2765-4B54-BCD0-015B43AA6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3323B2-C763-469B-A6D7-42D951B8D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951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347F461-1DDF-4DFB-BF03-799C0A2159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59853A-C8E9-4368-87B8-87641DDDB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35AA98-8970-4FF4-95F5-A1152E754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B36828-6948-4B53-9E2D-2E80FB68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31A7F7-65AD-4A8A-B7E3-FEECD0CEF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08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C9474-0F61-4012-BABD-4D36857AA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B75799-C2E3-459D-B72C-2CD4C9AF5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DB9657-620D-42BF-AB64-1C52CD70D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949C5C-EB1D-41B0-9453-D8A194E1B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9D954D-E0F9-4DBF-94E1-7083A4F9E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78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AA7424-68A7-47A4-B2B7-5A014F364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0EC171-60ED-4176-9078-F4C1DE288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28F8C2-8F33-4A36-9DD2-97AE394F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975DE6-4D1D-497C-8954-D78AB9AD1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2757C1-A4CC-4DC8-8AD1-E3159A705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9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BFF63-6D13-43B1-A730-8DE52AD18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3BFC3-2372-4D1D-ACE5-32A5F3E748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784EF2-94F5-4BB6-B57D-E270B138F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7E9CCE-8224-4D48-97A9-754BB3A26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0F93D7-BE4C-4CA5-A9AB-10A8E800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DF7480-A799-4EC8-BEE7-1F0A02A67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822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9D7223-CFF0-464E-8EE4-ED63F9569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4006C0-AA94-46CA-BD12-CFD86A883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573A58-8476-4710-8118-261EF8307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135D747-77FF-4BF8-8F15-57C8B5F3C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E77A25-8565-495F-A068-89ECB6D0A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ADB52B-8E7D-4A2E-9EC0-E783A4063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02358F6-F089-4989-93CB-20D86B1A9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C098B85-5E9B-44AC-A003-F413A20B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7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9193BC-0D9A-4247-9C98-D7BE42D7E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04905B-4A06-4515-9EDE-8AE8FEAAA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2593495-E5C2-450D-B0B6-6398041BC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7993D6-6CF7-4E13-873E-C95DE4D0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6672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FA4041-32B8-43F6-AA8E-63C50C195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01562F-910F-444D-AD5C-B437BA72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B0AAD8-2EC4-4E8E-8B09-1CECE31C3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255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BE1D61-BB62-4160-8E46-3EF49FEAE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F9FAD3-D3E7-4CB4-878D-2898A1F4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EDA8C6-E16D-4C14-974F-5E5912BE0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A658FF-BFBB-4D18-81CD-9EE612808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6BA91F-7357-45A0-BB52-981A707EA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5E182C-6067-4E3A-9C2C-0A8C81D3D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08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BCCC8-0286-4CC4-AFCE-DA206E6DD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11538FE-CA27-40A7-9CBE-B447E77AA3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CC1DB7-1D5B-4228-9E49-9F77DCED4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95EB56D-0111-4177-8466-5062D2CE7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8E12C-7EBC-4B1A-A490-1C496587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E30FA8-99C0-4A3A-B867-8D37C6A64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91782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EF45307-5F8A-4827-AB9D-46468B5BF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640F25-4B39-4B7E-8327-C129A0AA2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BD2822-9864-404F-96B0-C65BDBE34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92A74-0086-4B25-B673-DC49D7A853DD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E7F9C1-DD58-4757-9DAA-9594DA4C6C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4353C6-68DB-4A2B-9BD6-7ABDBBD22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E0079-A607-4320-B9F5-480EE6F8839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93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스퀘어 Bold" panose="020B0600000101010101" pitchFamily="50" charset="-127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1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2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3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5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6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7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png"  /><Relationship Id="rId3" Type="http://schemas.openxmlformats.org/officeDocument/2006/relationships/image" Target="../media/image2.svg"  /><Relationship Id="rId4" Type="http://schemas.openxmlformats.org/officeDocument/2006/relationships/image" Target="../media/image3.png"  /><Relationship Id="rId5" Type="http://schemas.openxmlformats.org/officeDocument/2006/relationships/image" Target="../media/image4.svg"  /><Relationship Id="rId6" Type="http://schemas.openxmlformats.org/officeDocument/2006/relationships/image" Target="../media/image5.png"  /><Relationship Id="rId7" Type="http://schemas.openxmlformats.org/officeDocument/2006/relationships/image" Target="../media/image6.sv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C846F9C-285B-4F60-A0A2-EB3063F4A1C6}"/>
              </a:ext>
            </a:extLst>
          </p:cNvPr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ko-KR" altLang="en-US" sz="1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빅데이터 기반 이미지 편집 온라인 솔루션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DC184B-DD01-4893-A996-EA6E3B6EF47B}"/>
              </a:ext>
            </a:extLst>
          </p:cNvPr>
          <p:cNvSpPr txBox="1"/>
          <p:nvPr/>
        </p:nvSpPr>
        <p:spPr>
          <a:xfrm>
            <a:off x="5366204" y="5372724"/>
            <a:ext cx="6063614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종합설계프로젝트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 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분반  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팀</a:t>
            </a:r>
            <a:endParaRPr lang="en-US" altLang="ko-KR" sz="16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1600" kern="100" spc="-70" dirty="0" err="1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가파로브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1600" kern="100" spc="-70" dirty="0" err="1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자혼기르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 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박준서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 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이상준</a:t>
            </a:r>
            <a:r>
              <a:rPr lang="en-US" altLang="ko-KR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 </a:t>
            </a:r>
            <a:r>
              <a:rPr lang="ko-KR" altLang="en-US" sz="16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정지후</a:t>
            </a:r>
            <a:endParaRPr lang="en-US" altLang="ko-KR" sz="16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6790144F-4E56-4F56-C687-EA09BB8F9518}"/>
              </a:ext>
            </a:extLst>
          </p:cNvPr>
          <p:cNvCxnSpPr>
            <a:cxnSpLocks/>
          </p:cNvCxnSpPr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FEA17BF-6C49-E118-6B3B-543BD3E056EB}"/>
              </a:ext>
            </a:extLst>
          </p:cNvPr>
          <p:cNvSpPr/>
          <p:nvPr/>
        </p:nvSpPr>
        <p:spPr>
          <a:xfrm>
            <a:off x="4490085" y="2693960"/>
            <a:ext cx="3353404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kern="100" spc="300" dirty="0" err="1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PixStudio</a:t>
            </a:r>
            <a:endParaRPr lang="ko-KR" altLang="en-US" sz="4400" kern="100" spc="30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D9617F3C-C631-EB4E-CC49-37068D79FB10}"/>
              </a:ext>
            </a:extLst>
          </p:cNvPr>
          <p:cNvCxnSpPr>
            <a:cxnSpLocks/>
          </p:cNvCxnSpPr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348243"/>
      </p:ext>
    </p:extLst>
  </p:cSld>
  <p:clrMapOvr>
    <a:masterClrMapping/>
  </p:clrMapOvr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10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92574" y="177066"/>
            <a:ext cx="8270777" cy="5852667"/>
          </a:xfrm>
          <a:prstGeom prst="rect">
            <a:avLst/>
          </a:prstGeom>
        </p:spPr>
      </p:pic>
      <p:sp>
        <p:nvSpPr>
          <p:cNvPr id="26" name="사각형: 둥근 모서리 20"/>
          <p:cNvSpPr/>
          <p:nvPr/>
        </p:nvSpPr>
        <p:spPr>
          <a:xfrm>
            <a:off x="88809" y="253390"/>
            <a:ext cx="1790829" cy="48226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3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Class Diagram</a:t>
            </a:r>
            <a:endParaRPr xmlns:mc="http://schemas.openxmlformats.org/markup-compatibility/2006" xmlns:hp="http://schemas.haansoft.com/office/presentation/8.0" kumimoji="0" lang="en-US" altLang="ko-KR" sz="2300" b="1" i="0" u="none" strike="noStrike" kern="100" cap="none" spc="300" normalizeH="0" baseline="0" mc:Ignorable="hp" hp:hslEmbossed="0"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11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67322" y="304765"/>
            <a:ext cx="9057357" cy="5497214"/>
          </a:xfrm>
          <a:prstGeom prst="rect">
            <a:avLst/>
          </a:prstGeom>
        </p:spPr>
      </p:pic>
      <p:sp>
        <p:nvSpPr>
          <p:cNvPr id="27" name="사각형: 둥근 모서리 20"/>
          <p:cNvSpPr/>
          <p:nvPr/>
        </p:nvSpPr>
        <p:spPr>
          <a:xfrm>
            <a:off x="-35016" y="424840"/>
            <a:ext cx="1790829" cy="48226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Sequence</a:t>
            </a:r>
            <a:endPara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Diagram_</a:t>
            </a:r>
            <a:endPara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이미지 검색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12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68260" y="492237"/>
            <a:ext cx="8509688" cy="5287084"/>
          </a:xfrm>
          <a:prstGeom prst="rect">
            <a:avLst/>
          </a:prstGeom>
        </p:spPr>
      </p:pic>
      <p:sp>
        <p:nvSpPr>
          <p:cNvPr id="26" name="사각형: 둥근 모서리 20"/>
          <p:cNvSpPr/>
          <p:nvPr/>
        </p:nvSpPr>
        <p:spPr>
          <a:xfrm>
            <a:off x="-6441" y="596290"/>
            <a:ext cx="1790829" cy="48226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Sequence</a:t>
            </a:r>
            <a:endPara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Diagram_</a:t>
            </a:r>
            <a:r>
              <a: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임시저장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13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97225" y="405811"/>
            <a:ext cx="8597550" cy="5383036"/>
          </a:xfrm>
          <a:prstGeom prst="rect">
            <a:avLst/>
          </a:prstGeom>
        </p:spPr>
      </p:pic>
      <p:sp>
        <p:nvSpPr>
          <p:cNvPr id="26" name="사각형: 둥근 모서리 20"/>
          <p:cNvSpPr/>
          <p:nvPr/>
        </p:nvSpPr>
        <p:spPr>
          <a:xfrm>
            <a:off x="69759" y="510565"/>
            <a:ext cx="1790829" cy="482263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Sequence</a:t>
            </a:r>
            <a:endPara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Diagram_</a:t>
            </a:r>
            <a:endParaRPr xmlns:mc="http://schemas.openxmlformats.org/markup-compatibility/2006" xmlns:hp="http://schemas.haansoft.com/office/presentation/8.0" kumimoji="0" lang="en-US" altLang="ko-KR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이미지 편집</a:t>
            </a:r>
            <a:endParaRPr xmlns:mc="http://schemas.openxmlformats.org/markup-compatibility/2006" xmlns:hp="http://schemas.haansoft.com/office/presentation/8.0" kumimoji="0" lang="ko-KR" altLang="en-US" sz="19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/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4400" kern="100" spc="3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진행상황</a:t>
            </a:r>
            <a:endParaRPr lang="ko-KR" altLang="en-US" sz="4400" kern="100" spc="300"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22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/>
                <a:ea typeface="나눔스퀘어 Bold"/>
              </a:rPr>
              <a:t>05</a:t>
            </a:r>
            <a:endParaRPr lang="ko-KR" altLang="en-US" sz="22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15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833298" y="162044"/>
            <a:ext cx="6185224" cy="61932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16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55" name="그림 5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14289" y="102053"/>
            <a:ext cx="7163420" cy="3791278"/>
          </a:xfrm>
          <a:prstGeom prst="rect">
            <a:avLst/>
          </a:prstGeom>
        </p:spPr>
      </p:pic>
      <p:sp>
        <p:nvSpPr>
          <p:cNvPr id="60" name="직사각형 59"/>
          <p:cNvSpPr/>
          <p:nvPr/>
        </p:nvSpPr>
        <p:spPr>
          <a:xfrm>
            <a:off x="260393" y="4028937"/>
            <a:ext cx="2700156" cy="1912758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1. 상단창에서는 디바이스에 있는 이미지를 불러오고 편집이 완료된 이미지를 저장할 수 있는 버튼들과 프로젝트를 임시 저장하고 저장된 프로젝트를 불러올 수 있는 버튼 그리고 빅데이터 이미지 검색을 시작할 수 있는 버튼이 있다.</a:t>
            </a:r>
            <a:endPara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2910675" y="4064704"/>
            <a:ext cx="2700156" cy="1457891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2. 좌측의 메뉴에서는 편집 기능들을 선택할 수 있는 버튼들이 있다. 이미지 회전, 반전, 이미지 자르기, 속성 변경, 그리기, 도형 추가, 텍스트 추가, 실행 취소 등을 선택할 수 있다</a:t>
            </a:r>
            <a:r>
              <a:rPr xmlns:mc="http://schemas.openxmlformats.org/markup-compatibility/2006" xmlns:hp="http://schemas.haansoft.com/office/presentation/8.0" kumimoji="0" lang="en-US" altLang="ko-KR" sz="1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15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5706748" y="4115049"/>
            <a:ext cx="2700156" cy="1454393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3. 이 메뉴에서는 2번에서 선택한 편집 기능의 상세 기능이 나타난다. 위의 이미지에서는 텍스트 추가가 선택되어 텍스트의 크기, 색상, 글씨 스타일, 정렬의 메뉴가 나타난다.</a:t>
            </a:r>
            <a:endPara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6" name="직사각형 65"/>
          <p:cNvSpPr/>
          <p:nvPr/>
        </p:nvSpPr>
        <p:spPr>
          <a:xfrm>
            <a:off x="8609734" y="4170255"/>
            <a:ext cx="2700156" cy="998943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4. 이미지 편집 창이다. 이 부분에 등록된 이미지가 위치하고 실행된 편집들이 모두 이곳에 반영된다.</a:t>
            </a:r>
            <a:endParaRPr xmlns:mc="http://schemas.openxmlformats.org/markup-compatibility/2006" xmlns:hp="http://schemas.haansoft.com/office/presentation/8.0" kumimoji="0" lang="ko-KR" altLang="en-US" sz="15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17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3044" y="637343"/>
            <a:ext cx="8865413" cy="44947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18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54" name="그림 5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424227" y="143319"/>
            <a:ext cx="6930470" cy="61188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19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sp>
        <p:nvSpPr>
          <p:cNvPr id="54" name="사각형: 둥근 모서리 10"/>
          <p:cNvSpPr/>
          <p:nvPr/>
        </p:nvSpPr>
        <p:spPr>
          <a:xfrm>
            <a:off x="639308" y="636630"/>
            <a:ext cx="2913419" cy="880758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4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기술 스택</a:t>
            </a:r>
            <a:endParaRPr xmlns:mc="http://schemas.openxmlformats.org/markup-compatibility/2006" xmlns:hp="http://schemas.haansoft.com/office/presentation/8.0" kumimoji="0" lang="ko-KR" altLang="en-US" sz="34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3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1031333" y="1905810"/>
            <a:ext cx="9630082" cy="3383908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시스템의 front-end 부분은 html5와 javascript를 통해 개발했고 그 중에서도 fabric.js 사용</a:t>
            </a: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기본적으로 편집 과정을 시작하면 Project 클래스가 생성되고 거기에 업로드한 이미지 파일이 Image 클래스로 저장됨</a:t>
            </a: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편집 과정에서 생성된 요소들도 Project 클래스에 저장되고 BigdataSearch를 통해 검색해서 추가한 이미지들 역시 이 곳에 저장됨</a:t>
            </a: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Backend 부분에서는 Node.js로 구축된 웹 서버와 MySQL로 구축된 서버를 볼 수 있음</a:t>
            </a: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서버의 효율적인 관리를 위해 ID, 프로젝트 저장 경로, 저장 시간을 저장하는 파일 서버와 나머지 프로젝트 데이터를 저장하는 DB서버로 구분해서 운용</a:t>
            </a:r>
            <a:endParaRPr xmlns:mc="http://schemas.openxmlformats.org/markup-compatibility/2006" xmlns:hp="http://schemas.haansoft.com/office/presentation/8.0" kumimoji="0" lang="ko-KR" altLang="en-US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7760361" y="1367601"/>
            <a:ext cx="1904418" cy="297113"/>
          </a:xfrm>
          <a:prstGeom prst="rect">
            <a:avLst/>
          </a:prstGeom>
        </p:spPr>
        <p:txBody>
          <a:bodyPr wrap="non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01  /  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수행 배경 및 목표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737450" y="2225111"/>
            <a:ext cx="1951811" cy="297113"/>
          </a:xfrm>
          <a:prstGeom prst="rect">
            <a:avLst/>
          </a:prstGeom>
        </p:spPr>
        <p:txBody>
          <a:bodyPr wrap="squar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02  /  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시스템 전체 구조</a:t>
            </a:r>
            <a:endParaRPr lang="ko-KR" altLang="en-US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727925" y="3092146"/>
            <a:ext cx="2550212" cy="297113"/>
          </a:xfrm>
          <a:prstGeom prst="rect">
            <a:avLst/>
          </a:prstGeom>
        </p:spPr>
        <p:txBody>
          <a:bodyPr wrap="non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03  /  시스템 요구분석 및 정의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32" name="그룹 31"/>
          <p:cNvGrpSpPr/>
          <p:nvPr/>
        </p:nvGrpSpPr>
        <p:grpSpPr>
          <a:xfrm rot="0">
            <a:off x="11241405" y="6086475"/>
            <a:ext cx="558342" cy="377424"/>
            <a:chOff x="11611429" y="5882986"/>
            <a:chExt cx="433278" cy="833333"/>
          </a:xfrm>
        </p:grpSpPr>
        <p:sp>
          <p:nvSpPr>
            <p:cNvPr id="28" name="TextBox 27"/>
            <p:cNvSpPr txBox="1"/>
            <p:nvPr/>
          </p:nvSpPr>
          <p:spPr>
            <a:xfrm>
              <a:off x="11611429" y="6069988"/>
              <a:ext cx="43327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02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sp>
        <p:nvSpPr>
          <p:cNvPr id="31" name="사각형: 둥근 모서리 30"/>
          <p:cNvSpPr/>
          <p:nvPr/>
        </p:nvSpPr>
        <p:spPr>
          <a:xfrm>
            <a:off x="639308" y="63663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lnSpc>
                <a:spcPct val="150000"/>
              </a:lnSpc>
              <a:defRPr/>
            </a:pPr>
            <a:endParaRPr lang="en-US" altLang="ko-KR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중간발표 </a:t>
            </a:r>
            <a:r>
              <a:rPr lang="en-US" altLang="ko-KR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3</a:t>
            </a:r>
            <a:r>
              <a:rPr lang="ko-KR" altLang="en-US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차</a:t>
            </a:r>
            <a:endParaRPr lang="ko-KR" altLang="en-US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목 차</a:t>
            </a:r>
            <a:endParaRPr lang="ko-KR" altLang="en-US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7737450" y="3940131"/>
            <a:ext cx="1950137" cy="297113"/>
          </a:xfrm>
          <a:prstGeom prst="rect">
            <a:avLst/>
          </a:prstGeom>
        </p:spPr>
        <p:txBody>
          <a:bodyPr wrap="squar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04  /  상세 시스템 설계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7738617" y="4716970"/>
            <a:ext cx="1311962" cy="1018759"/>
          </a:xfrm>
          <a:prstGeom prst="rect">
            <a:avLst/>
          </a:prstGeom>
        </p:spPr>
        <p:txBody>
          <a:bodyPr wrap="non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05  /  진행상황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ko-KR" altLang="en-US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endParaRPr lang="ko-KR" altLang="en-US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06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  </a:t>
            </a: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/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  향후일정</a:t>
            </a:r>
            <a:endParaRPr lang="ko-KR" altLang="en-US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2" name="그룹 1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20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327919" y="762000"/>
            <a:ext cx="5405768" cy="5679038"/>
          </a:xfrm>
          <a:prstGeom prst="rect">
            <a:avLst/>
          </a:prstGeom>
        </p:spPr>
      </p:pic>
      <p:sp>
        <p:nvSpPr>
          <p:cNvPr id="52" name="사각형: 둥근 모서리 10"/>
          <p:cNvSpPr/>
          <p:nvPr/>
        </p:nvSpPr>
        <p:spPr>
          <a:xfrm>
            <a:off x="439283" y="388980"/>
            <a:ext cx="3010614" cy="69609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44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11.24</a:t>
            </a:r>
            <a:endParaRPr xmlns:mc="http://schemas.openxmlformats.org/markup-compatibility/2006" xmlns:hp="http://schemas.haansoft.com/office/presentation/8.0" kumimoji="0" lang="ko-KR" altLang="en-US" sz="35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lvl="0">
              <a:defRPr/>
            </a:pPr>
            <a:r>
              <a:rPr lang="en-US" altLang="ko-KR" sz="3500" b="1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UCWIT2023</a:t>
            </a:r>
            <a:r>
              <a:rPr xmlns:mc="http://schemas.openxmlformats.org/markup-compatibility/2006" xmlns:hp="http://schemas.haansoft.com/office/presentation/8.0" kumimoji="0" lang="ko-KR" altLang="en-US" sz="35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 참여</a:t>
            </a:r>
            <a:endParaRPr xmlns:mc="http://schemas.openxmlformats.org/markup-compatibility/2006" xmlns:hp="http://schemas.haansoft.com/office/presentation/8.0" kumimoji="0" lang="ko-KR" altLang="en-US" sz="44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44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/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4400" kern="100" spc="30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향후일정</a:t>
            </a:r>
            <a:endParaRPr lang="ko-KR" altLang="en-US" sz="4400" kern="100" spc="300"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22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/>
                <a:ea typeface="나눔스퀘어 Bold"/>
              </a:rPr>
              <a:t>06</a:t>
            </a:r>
            <a:endParaRPr lang="en-US" altLang="ko-KR" sz="22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22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sp>
        <p:nvSpPr>
          <p:cNvPr id="5" name="직사각형 4"/>
          <p:cNvSpPr/>
          <p:nvPr/>
        </p:nvSpPr>
        <p:spPr>
          <a:xfrm>
            <a:off x="7760361" y="2413387"/>
            <a:ext cx="1593435" cy="297113"/>
          </a:xfrm>
          <a:prstGeom prst="rect">
            <a:avLst/>
          </a:prstGeom>
        </p:spPr>
        <p:txBody>
          <a:bodyPr wrap="none" lIns="54000" tIns="25200" rIns="54000" bIns="25200">
            <a:spAutoFit/>
          </a:bodyPr>
          <a:lstStyle/>
          <a:p>
            <a:pPr lvl="0">
              <a:defRPr/>
            </a:pP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12.19  /  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최종 발표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760361" y="1562798"/>
            <a:ext cx="2196165" cy="297113"/>
          </a:xfrm>
          <a:prstGeom prst="rect">
            <a:avLst/>
          </a:prstGeom>
        </p:spPr>
        <p:txBody>
          <a:bodyPr wrap="none" lIns="54000" tIns="25200" rIns="54000" bIns="25200">
            <a:spAutoFit/>
          </a:bodyPr>
          <a:lstStyle/>
          <a:p>
            <a:pPr lvl="0">
              <a:defRPr/>
            </a:pP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상시</a:t>
            </a:r>
            <a:r>
              <a:rPr lang="en-US" altLang="ko-KR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  /  </a:t>
            </a:r>
            <a:r>
              <a:rPr lang="ko-KR" altLang="en-US" sz="1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결과물 점검 및 보완</a:t>
            </a:r>
            <a:endParaRPr lang="en-US" altLang="ko-KR" sz="1600" kern="100" spc="-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639308" y="63663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lnSpc>
                <a:spcPct val="150000"/>
              </a:lnSpc>
              <a:defRPr/>
            </a:pPr>
            <a:endParaRPr lang="en-US" altLang="ko-KR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lnSpc>
                <a:spcPct val="150000"/>
              </a:lnSpc>
              <a:defRPr/>
            </a:pPr>
            <a:r>
              <a:rPr lang="ko-KR" altLang="en-US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향후 일정</a:t>
            </a:r>
            <a:endParaRPr lang="ko-KR" altLang="en-US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>
              <a:lnSpc>
                <a:spcPct val="150000"/>
              </a:lnSpc>
              <a:defRPr/>
            </a:pPr>
            <a:endParaRPr lang="ko-KR" altLang="en-US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805809" y="1379028"/>
            <a:ext cx="3566166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 algn="dist">
              <a:defRPr/>
            </a:pPr>
            <a:r>
              <a:rPr lang="ko-KR" altLang="en-US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/>
                <a:ea typeface="나눔스퀘어 ExtraBold"/>
              </a:rPr>
              <a:t>감사합니다</a:t>
            </a:r>
            <a:r>
              <a:rPr lang="en-US" altLang="ko-KR" sz="44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/>
                <a:ea typeface="나눔스퀘어 ExtraBold"/>
              </a:rPr>
              <a:t>.</a:t>
            </a:r>
            <a:endParaRPr lang="ko-KR" altLang="en-US" sz="44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/>
              <a:ea typeface="나눔스퀘어 ExtraBold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774108" y="2168095"/>
            <a:ext cx="10643784" cy="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9373192" y="1040474"/>
            <a:ext cx="20447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altLang="ko-KR" sz="16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6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54278" y="1314853"/>
            <a:ext cx="6063614" cy="795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종합설계프로젝트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1  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latin typeface="나눔스퀘어 ExtraBold"/>
                <a:ea typeface="나눔스퀘어 ExtraBold"/>
              </a:rPr>
              <a:t>1</a:t>
            </a: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latin typeface="나눔스퀘어 ExtraBold"/>
                <a:ea typeface="나눔스퀘어 ExtraBold"/>
              </a:rPr>
              <a:t>분반  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4</a:t>
            </a: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팀</a:t>
            </a:r>
            <a:endParaRPr lang="ko-KR" altLang="en-US" sz="16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  <a:p>
            <a:pPr lvl="0" algn="r">
              <a:lnSpc>
                <a:spcPct val="150000"/>
              </a:lnSpc>
              <a:defRPr/>
            </a:pP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가파로브 자혼기르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,  </a:t>
            </a: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박준서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,  </a:t>
            </a: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이상준</a:t>
            </a:r>
            <a:r>
              <a:rPr lang="en-US" altLang="ko-KR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,  </a:t>
            </a:r>
            <a:r>
              <a:rPr lang="ko-KR" altLang="en-US" sz="16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나눔스퀘어 ExtraBold"/>
                <a:ea typeface="나눔스퀘어 ExtraBold"/>
              </a:rPr>
              <a:t>정지후</a:t>
            </a:r>
            <a:endParaRPr lang="en-US" altLang="ko-KR" sz="16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67212AE9-0955-47F8-BAA0-1558B6180E00}"/>
              </a:ext>
            </a:extLst>
          </p:cNvPr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kern="100" spc="30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수행 배경 및 목표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BC846F9C-285B-4F60-A0A2-EB3063F4A1C6}"/>
              </a:ext>
            </a:extLst>
          </p:cNvPr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22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E79E10CB-D4CC-8EC6-E713-B5CBD2D88B6C}"/>
              </a:ext>
            </a:extLst>
          </p:cNvPr>
          <p:cNvCxnSpPr>
            <a:cxnSpLocks/>
          </p:cNvCxnSpPr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460708E6-DA50-2FCA-2D28-CBA2A4CE6199}"/>
              </a:ext>
            </a:extLst>
          </p:cNvPr>
          <p:cNvCxnSpPr>
            <a:cxnSpLocks/>
          </p:cNvCxnSpPr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293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래픽 8">
            <a:extLst>
              <a:ext uri="{FF2B5EF4-FFF2-40B4-BE49-F238E27FC236}">
                <a16:creationId xmlns:a16="http://schemas.microsoft.com/office/drawing/2014/main" id="{00994635-7806-3382-F6D8-1476AFAF4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1640" y="1446292"/>
            <a:ext cx="2816790" cy="2816790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36D41B5E-2575-21F3-5ACD-51928C494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53238" y="1599966"/>
            <a:ext cx="2480410" cy="2480410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77EBEC7A-A25C-AA52-F6B4-0C87890689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74191" y="1616757"/>
            <a:ext cx="2590894" cy="2590894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0AB40228-DA23-4B45-88B3-D8DFE4F52ABF}"/>
              </a:ext>
            </a:extLst>
          </p:cNvPr>
          <p:cNvSpPr/>
          <p:nvPr/>
        </p:nvSpPr>
        <p:spPr>
          <a:xfrm>
            <a:off x="393609" y="36769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kern="100" spc="30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수행 배경 및 목표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DF2C44-05E7-416E-A3F6-AE4465500AC9}"/>
              </a:ext>
            </a:extLst>
          </p:cNvPr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kern="100" dirty="0" err="1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PixStudio</a:t>
            </a:r>
            <a:endParaRPr lang="en-US" altLang="ko-KR" sz="1200" kern="10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994E136-8109-48D3-BBEC-E54447DE29BB}"/>
              </a:ext>
            </a:extLst>
          </p:cNvPr>
          <p:cNvSpPr/>
          <p:nvPr/>
        </p:nvSpPr>
        <p:spPr>
          <a:xfrm>
            <a:off x="1164297" y="4493135"/>
            <a:ext cx="281679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컨텐츠 창작 활동 급증으로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이미지 편집 수요 증가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BA9D0D7-7DC0-4167-A580-815CF0F88A30}"/>
              </a:ext>
            </a:extLst>
          </p:cNvPr>
          <p:cNvSpPr/>
          <p:nvPr/>
        </p:nvSpPr>
        <p:spPr>
          <a:xfrm>
            <a:off x="5566409" y="4374907"/>
            <a:ext cx="22272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쉽고 간편한 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이미지 편집 솔루션 제공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B7DDF93-DE56-4F51-BA1A-1770E0E1EF1A}"/>
              </a:ext>
            </a:extLst>
          </p:cNvPr>
          <p:cNvSpPr/>
          <p:nvPr/>
        </p:nvSpPr>
        <p:spPr>
          <a:xfrm>
            <a:off x="8371031" y="4372360"/>
            <a:ext cx="27972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무료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빅데이터 이미지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kern="100" spc="-70" dirty="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활용</a:t>
            </a:r>
            <a:endParaRPr lang="en-US" altLang="ko-KR" sz="2000" kern="100" spc="-7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75E890A2-D3AB-4DBF-86B6-CE1225BAC538}"/>
              </a:ext>
            </a:extLst>
          </p:cNvPr>
          <p:cNvSpPr/>
          <p:nvPr/>
        </p:nvSpPr>
        <p:spPr>
          <a:xfrm flipH="1">
            <a:off x="4219409" y="2820027"/>
            <a:ext cx="824539" cy="336264"/>
          </a:xfrm>
          <a:prstGeom prst="rightArrow">
            <a:avLst/>
          </a:prstGeom>
          <a:solidFill>
            <a:srgbClr val="D9D9D9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700" kern="100" spc="-8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8" name="더하기 기호 27">
            <a:extLst>
              <a:ext uri="{FF2B5EF4-FFF2-40B4-BE49-F238E27FC236}">
                <a16:creationId xmlns:a16="http://schemas.microsoft.com/office/drawing/2014/main" id="{302A87CC-E4D3-3A16-872E-BB0C7549A964}"/>
              </a:ext>
            </a:extLst>
          </p:cNvPr>
          <p:cNvSpPr/>
          <p:nvPr/>
        </p:nvSpPr>
        <p:spPr>
          <a:xfrm>
            <a:off x="8088430" y="2727850"/>
            <a:ext cx="520618" cy="520618"/>
          </a:xfrm>
          <a:prstGeom prst="mathPlus">
            <a:avLst/>
          </a:prstGeom>
          <a:solidFill>
            <a:srgbClr val="D9D9D9"/>
          </a:solidFill>
          <a:ln w="3175" cap="rnd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sz="1700" kern="100" spc="-80" dirty="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7757EAB-626B-8D4F-AE80-46CDCD4B233B}"/>
              </a:ext>
            </a:extLst>
          </p:cNvPr>
          <p:cNvGrpSpPr/>
          <p:nvPr/>
        </p:nvGrpSpPr>
        <p:grpSpPr>
          <a:xfrm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725342D-AE8B-7E76-C3DB-969E51AE16ED}"/>
                </a:ext>
              </a:extLst>
            </p:cNvPr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kern="100" spc="-70" dirty="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C14B302-8A67-E234-522D-BF115072B4FB}"/>
                </a:ext>
              </a:extLst>
            </p:cNvPr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7194390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/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4400" kern="100" spc="3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시스템 전체 구조</a:t>
            </a:r>
            <a:endParaRPr lang="ko-KR" altLang="en-US" sz="4400" kern="100" spc="300"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22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/>
                <a:ea typeface="나눔스퀘어 Bold"/>
              </a:rPr>
              <a:t>02</a:t>
            </a:r>
            <a:endParaRPr lang="ko-KR" altLang="en-US" sz="22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06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07096" y="604976"/>
            <a:ext cx="9177807" cy="5225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/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en-US" altLang="ko-KR" sz="36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시스템 요구분석 및 정의</a:t>
            </a:r>
            <a:endParaRPr lang="en-US" altLang="ko-KR" sz="3600" kern="100" spc="-100"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22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/>
                <a:ea typeface="나눔스퀘어 Bold"/>
              </a:rPr>
              <a:t>03</a:t>
            </a:r>
            <a:endParaRPr lang="ko-KR" altLang="en-US" sz="22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527992" y="6213311"/>
            <a:ext cx="20447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kern="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PixStudio</a:t>
            </a:r>
            <a:endParaRPr lang="en-US" altLang="ko-KR" sz="1200" kern="10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1241405" y="6086476"/>
            <a:ext cx="558342" cy="454027"/>
            <a:chOff x="11611429" y="5882986"/>
            <a:chExt cx="433278" cy="1002468"/>
          </a:xfrm>
        </p:grpSpPr>
        <p:sp>
          <p:nvSpPr>
            <p:cNvPr id="7" name="TextBox 6"/>
            <p:cNvSpPr txBox="1"/>
            <p:nvPr/>
          </p:nvSpPr>
          <p:spPr>
            <a:xfrm>
              <a:off x="11611429" y="6069988"/>
              <a:ext cx="433278" cy="8154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r">
                <a:defRPr/>
              </a:pPr>
              <a:r>
                <a:rPr lang="en-US" altLang="ko-KR" kern="100" spc="-70">
                  <a:ln w="3175" cap="rnd"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 ExtraBold"/>
                  <a:ea typeface="나눔스퀘어 ExtraBold"/>
                </a:rPr>
                <a:t>8</a:t>
              </a:r>
              <a:endParaRPr lang="en-US" altLang="ko-KR" kern="100" spc="-7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1694253" y="5882986"/>
              <a:ext cx="350454" cy="106754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45963" y="332577"/>
            <a:ext cx="5730736" cy="5852667"/>
          </a:xfrm>
          <a:prstGeom prst="rect">
            <a:avLst/>
          </a:prstGeom>
        </p:spPr>
      </p:pic>
      <p:sp>
        <p:nvSpPr>
          <p:cNvPr id="29" name="사각형: 둥근 모서리 20"/>
          <p:cNvSpPr/>
          <p:nvPr/>
        </p:nvSpPr>
        <p:spPr>
          <a:xfrm>
            <a:off x="107859" y="139090"/>
            <a:ext cx="2403151" cy="506562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noFill/>
            <a:prstDash val="solid"/>
            <a:miter/>
          </a:ln>
          <a:effectLst/>
        </p:spPr>
        <p:txBody>
          <a:bodyPr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1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Usecase</a:t>
            </a:r>
            <a:endParaRPr xmlns:mc="http://schemas.openxmlformats.org/markup-compatibility/2006" xmlns:hp="http://schemas.haansoft.com/office/presentation/8.0" kumimoji="0" lang="en-US" altLang="ko-KR" sz="21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100" b="1" i="0" u="none" strike="noStrike" kern="100" cap="none" spc="30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262626"/>
                </a:solidFill>
                <a:latin typeface="나눔스퀘어 ExtraBold"/>
                <a:ea typeface="나눔스퀘어 ExtraBold"/>
              </a:rPr>
              <a:t>Diagram</a:t>
            </a:r>
            <a:endParaRPr xmlns:mc="http://schemas.openxmlformats.org/markup-compatibility/2006" xmlns:hp="http://schemas.haansoft.com/office/presentation/8.0" kumimoji="0" lang="en-US" altLang="ko-KR" sz="2100" b="1" i="0" u="none" strike="noStrike" kern="100" cap="none" spc="30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262626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143761" y="1045085"/>
            <a:ext cx="2816790" cy="194386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기본 편집 기능</a:t>
            </a: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UC3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에서  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UC9,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UC13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에 해당하는 유즈케이스는 기본적인 편집 기능의 작동 과정을 설명한다</a:t>
            </a:r>
            <a:endPara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05661" y="3292985"/>
            <a:ext cx="2816790" cy="2582035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2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이미지 불러오기</a:t>
            </a:r>
            <a:r>
              <a:rPr xmlns:mc="http://schemas.openxmlformats.org/markup-compatibility/2006" xmlns:hp="http://schemas.haansoft.com/office/presentation/8.0" kumimoji="0" lang="en-US" altLang="ko-KR" sz="22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22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 저장하</a:t>
            </a:r>
            <a:r>
              <a: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기</a:t>
            </a: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UC1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과  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UC2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는 각각 사용자 기기에 있는 편집하려는 이미지를 불러오고 사용자 기기에 결과물을 저장하는 기능의 작동 과정을 설명한다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9069269" y="807350"/>
            <a:ext cx="2816790" cy="2553070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편집 과정 임시 저장</a:t>
            </a: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UC11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과  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UC12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는 각각 진행중인 편집 과정을 임시로 저장했다가 나중에 다시 불러올 수 있도록 하는 기능의 작동 과정을 설명한다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9072768" y="3764376"/>
            <a:ext cx="2816790" cy="1948719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빅데이터 이미지 검색</a:t>
            </a: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100" b="1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UC10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은 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Pixabay API</a:t>
            </a:r>
            <a:r>
              <a:rPr xmlns:mc="http://schemas.openxmlformats.org/markup-compatibility/2006" xmlns:hp="http://schemas.haansoft.com/office/presentation/8.0" kumimoji="0" lang="ko-KR" altLang="en-US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를 활용하여 원하는 무료 이미지를 찾을 수 있는 기능의 작동 과정을 설명한다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  <a:ln w="3175" cap="rnd">
                  <a:solidFill>
                    <a:srgbClr val="ffffff"/>
                  </a:solidFill>
                </a:ln>
                <a:solidFill>
                  <a:srgbClr val="404040"/>
                </a:solidFill>
                <a:latin typeface="나눔스퀘어 ExtraBold"/>
                <a:ea typeface="나눔스퀘어 ExtraBold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00" cap="none" spc="-70" normalizeH="0" baseline="0" mc:Ignorable="hp" hp:hslEmbossed="0">
              <a:ln w="3175" cap="rnd">
                <a:solidFill>
                  <a:srgbClr val="ffffff"/>
                </a:solidFill>
              </a:ln>
              <a:solidFill>
                <a:srgbClr val="404040"/>
              </a:solidFill>
              <a:latin typeface="나눔스퀘어 ExtraBold"/>
              <a:ea typeface="나눔스퀘어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lumMod val="95000"/>
            <a:alpha val="6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/>
          <p:cNvSpPr/>
          <p:nvPr/>
        </p:nvSpPr>
        <p:spPr>
          <a:xfrm>
            <a:off x="3619076" y="2693960"/>
            <a:ext cx="5095422" cy="69609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tabLst>
                <a:tab pos="2138265" algn="l"/>
              </a:tabLst>
              <a:defRPr/>
            </a:pPr>
            <a:r>
              <a:rPr lang="ko-KR" altLang="en-US" sz="44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   </a:t>
            </a:r>
            <a:r>
              <a:rPr lang="en-US" altLang="ko-KR" sz="4400" kern="100" spc="-10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상세 시스템 설계</a:t>
            </a:r>
            <a:endParaRPr lang="en-US" altLang="ko-KR" sz="4400" kern="100" spc="-100">
              <a:solidFill>
                <a:schemeClr val="tx1">
                  <a:lumMod val="85000"/>
                  <a:lumOff val="15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사각형: 둥근 모서리 10"/>
          <p:cNvSpPr/>
          <p:nvPr/>
        </p:nvSpPr>
        <p:spPr>
          <a:xfrm>
            <a:off x="3869675" y="3390050"/>
            <a:ext cx="4594225" cy="352619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2200" kern="100" spc="-70">
                <a:ln w="3175" cap="rnd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나눔스퀘어 Bold"/>
                <a:ea typeface="나눔스퀘어 Bold"/>
              </a:rPr>
              <a:t>04</a:t>
            </a:r>
            <a:endParaRPr lang="ko-KR" altLang="en-US" sz="2200" kern="100" spc="-70">
              <a:ln w="3175" cap="rnd"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659877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1540490" y="1025306"/>
            <a:ext cx="0" cy="480738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bold"/>
        <a:ea typeface="나눔스퀘어 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/>
        </a:solidFill>
        <a:ln w="3175" cap="rnd">
          <a:noFill/>
          <a:round/>
        </a:ln>
      </a:spPr>
      <a:bodyPr lIns="0" tIns="0" rIns="0" bIns="0" rtlCol="0" anchor="ctr"/>
      <a:lstStyle>
        <a:defPPr algn="ctr">
          <a:defRPr sz="1700" kern="100" spc="-80" dirty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85000"/>
                <a:lumOff val="15000"/>
              </a:schemeClr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chemeClr val="bg1">
              <a:lumMod val="75000"/>
            </a:schemeClr>
          </a:solidFill>
          <a:round/>
          <a:headEnd w="sm" len="sm"/>
          <a:tailEnd w="sm" len="sm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defRPr sz="1700" kern="100" spc="-80" dirty="0" err="1" smtClean="0">
            <a:ln w="3175" cap="rnd"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382</ep:Words>
  <ep:PresentationFormat>와이드스크린</ep:PresentationFormat>
  <ep:Paragraphs>85</ep:Paragraphs>
  <ep:Slides>23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ep:HeadingPairs>
  <ep:TitlesOfParts>
    <vt:vector size="24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2020-10-15T02:30:10.000</dcterms:created>
  <dc:creator>강식 신</dc:creator>
  <cp:lastModifiedBy>user</cp:lastModifiedBy>
  <dcterms:modified xsi:type="dcterms:W3CDTF">2023-11-28T08:07:21.277</dcterms:modified>
  <cp:revision>90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